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AFFAR\Data%20Analytics%20Projects\OYO%20Business%20Case%20Study%20-%20Ivy\avg_room_pric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E:\JAFFAR\Data%20Analytics%20Projects\OYO%20Business%20Case%20Study%20-%20Ivy\booking_by_month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[city_hotels.csv]Pie Chart!PivotTable5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Number of Hotels in respective Cities</a:t>
            </a:r>
          </a:p>
        </c:rich>
      </c:tx>
      <c:layout>
        <c:manualLayout>
          <c:xMode val="edge"/>
          <c:yMode val="edge"/>
          <c:x val="0.33761715332458442"/>
          <c:y val="1.87073056265317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'Pie Chart'!$B$3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AA-4AC5-9863-C3150F88ED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AA-4AC5-9863-C3150F88ED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AA-4AC5-9863-C3150F88ED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AA-4AC5-9863-C3150F88ED3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AA-4AC5-9863-C3150F88ED3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AA-4AC5-9863-C3150F88ED3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2AA-4AC5-9863-C3150F88ED3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2AA-4AC5-9863-C3150F88ED3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2AA-4AC5-9863-C3150F88ED3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2AA-4AC5-9863-C3150F88ED3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'Pie Chart'!$A$4:$A$13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'Pie Chart'!$B$4:$B$13</c:f>
              <c:numCache>
                <c:formatCode>General</c:formatCode>
                <c:ptCount val="10"/>
                <c:pt idx="0">
                  <c:v>61</c:v>
                </c:pt>
                <c:pt idx="1">
                  <c:v>17</c:v>
                </c:pt>
                <c:pt idx="2">
                  <c:v>85</c:v>
                </c:pt>
                <c:pt idx="3">
                  <c:v>51</c:v>
                </c:pt>
                <c:pt idx="4">
                  <c:v>26</c:v>
                </c:pt>
                <c:pt idx="5">
                  <c:v>25</c:v>
                </c:pt>
                <c:pt idx="6">
                  <c:v>11</c:v>
                </c:pt>
                <c:pt idx="7">
                  <c:v>36</c:v>
                </c:pt>
                <c:pt idx="8">
                  <c:v>24</c:v>
                </c:pt>
                <c:pt idx="9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2AA-4AC5-9863-C3150F88E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avg_room_price!$B$1</c:f>
              <c:strCache>
                <c:ptCount val="1"/>
                <c:pt idx="0">
                  <c:v>Avg Room 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prstMaterial="dkEdge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avg_room_price!$A$2:$A$11</c:f>
              <c:strCache>
                <c:ptCount val="10"/>
                <c:pt idx="0">
                  <c:v>Mumbai</c:v>
                </c:pt>
                <c:pt idx="1">
                  <c:v>Pune</c:v>
                </c:pt>
                <c:pt idx="2">
                  <c:v>Delhi</c:v>
                </c:pt>
                <c:pt idx="3">
                  <c:v>Kolkata</c:v>
                </c:pt>
                <c:pt idx="4">
                  <c:v>Hyderabad</c:v>
                </c:pt>
                <c:pt idx="5">
                  <c:v>Bangalore</c:v>
                </c:pt>
                <c:pt idx="6">
                  <c:v>Chennai</c:v>
                </c:pt>
                <c:pt idx="7">
                  <c:v>Noida</c:v>
                </c:pt>
                <c:pt idx="8">
                  <c:v>Jaipur</c:v>
                </c:pt>
                <c:pt idx="9">
                  <c:v>Gurgaon</c:v>
                </c:pt>
              </c:strCache>
            </c:strRef>
          </c:cat>
          <c:val>
            <c:numRef>
              <c:f>avg_room_price!$B$2:$B$11</c:f>
              <c:numCache>
                <c:formatCode>General</c:formatCode>
                <c:ptCount val="10"/>
                <c:pt idx="0">
                  <c:v>5128.2700000000004</c:v>
                </c:pt>
                <c:pt idx="1">
                  <c:v>3958.48</c:v>
                </c:pt>
                <c:pt idx="2">
                  <c:v>3752.94</c:v>
                </c:pt>
                <c:pt idx="3">
                  <c:v>3473.89</c:v>
                </c:pt>
                <c:pt idx="4">
                  <c:v>3343</c:v>
                </c:pt>
                <c:pt idx="5">
                  <c:v>3178.3</c:v>
                </c:pt>
                <c:pt idx="6">
                  <c:v>3003.58</c:v>
                </c:pt>
                <c:pt idx="7">
                  <c:v>2914.35</c:v>
                </c:pt>
                <c:pt idx="8">
                  <c:v>2680.55</c:v>
                </c:pt>
                <c:pt idx="9">
                  <c:v>2632.99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D5-4EB9-8442-C9FF978819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7965359"/>
        <c:axId val="157967439"/>
      </c:barChart>
      <c:catAx>
        <c:axId val="1579653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67439"/>
        <c:crosses val="autoZero"/>
        <c:auto val="1"/>
        <c:lblAlgn val="ctr"/>
        <c:lblOffset val="100"/>
        <c:noMultiLvlLbl val="0"/>
      </c:catAx>
      <c:valAx>
        <c:axId val="15796743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7965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cancellation_rate!$C$1</c:f>
              <c:strCache>
                <c:ptCount val="1"/>
                <c:pt idx="0">
                  <c:v>Cancellation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cancellation_rate!$A$2:$A$12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cancellation_rate!$C$2:$C$12</c:f>
              <c:numCache>
                <c:formatCode>0.00%</c:formatCode>
                <c:ptCount val="11"/>
                <c:pt idx="0">
                  <c:v>0.15529905561385099</c:v>
                </c:pt>
                <c:pt idx="1">
                  <c:v>3.0430220356768102E-2</c:v>
                </c:pt>
                <c:pt idx="2">
                  <c:v>0.24973767051416579</c:v>
                </c:pt>
                <c:pt idx="3">
                  <c:v>0.2938090241343127</c:v>
                </c:pt>
                <c:pt idx="4">
                  <c:v>5.0367261280167892E-2</c:v>
                </c:pt>
                <c:pt idx="5">
                  <c:v>3.1479538300104928E-2</c:v>
                </c:pt>
                <c:pt idx="6">
                  <c:v>7.3452256033578172E-3</c:v>
                </c:pt>
                <c:pt idx="7">
                  <c:v>6.0860440713536204E-2</c:v>
                </c:pt>
                <c:pt idx="8">
                  <c:v>9.1290661070304299E-2</c:v>
                </c:pt>
                <c:pt idx="9">
                  <c:v>2.9380902413431269E-2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C-471D-9AE6-2A1FAA829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9997584"/>
        <c:axId val="229996752"/>
      </c:barChart>
      <c:catAx>
        <c:axId val="22999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996752"/>
        <c:crosses val="autoZero"/>
        <c:auto val="1"/>
        <c:lblAlgn val="ctr"/>
        <c:lblOffset val="100"/>
        <c:noMultiLvlLbl val="0"/>
      </c:catAx>
      <c:valAx>
        <c:axId val="22999675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22999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[booking_by_month.csv]Sheet1!PivotTable9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Bookings By Month</a:t>
            </a:r>
          </a:p>
        </c:rich>
      </c:tx>
      <c:layout>
        <c:manualLayout>
          <c:xMode val="edge"/>
          <c:yMode val="edge"/>
          <c:x val="0.3790050853018373"/>
          <c:y val="3.27176844829880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Sheet1!$B$5:$B$14</c:f>
              <c:numCache>
                <c:formatCode>General</c:formatCode>
                <c:ptCount val="10"/>
                <c:pt idx="0">
                  <c:v>174</c:v>
                </c:pt>
                <c:pt idx="1">
                  <c:v>41</c:v>
                </c:pt>
                <c:pt idx="2">
                  <c:v>230</c:v>
                </c:pt>
                <c:pt idx="3">
                  <c:v>318</c:v>
                </c:pt>
                <c:pt idx="4">
                  <c:v>38</c:v>
                </c:pt>
                <c:pt idx="5">
                  <c:v>35</c:v>
                </c:pt>
                <c:pt idx="6">
                  <c:v>7</c:v>
                </c:pt>
                <c:pt idx="7">
                  <c:v>57</c:v>
                </c:pt>
                <c:pt idx="8">
                  <c:v>85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C-407C-B7FD-1BFF2EA57544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Sheet1!$C$5:$C$14</c:f>
              <c:numCache>
                <c:formatCode>General</c:formatCode>
                <c:ptCount val="10"/>
                <c:pt idx="0">
                  <c:v>156</c:v>
                </c:pt>
                <c:pt idx="1">
                  <c:v>31</c:v>
                </c:pt>
                <c:pt idx="2">
                  <c:v>199</c:v>
                </c:pt>
                <c:pt idx="3">
                  <c:v>280</c:v>
                </c:pt>
                <c:pt idx="4">
                  <c:v>31</c:v>
                </c:pt>
                <c:pt idx="5">
                  <c:v>32</c:v>
                </c:pt>
                <c:pt idx="6">
                  <c:v>6</c:v>
                </c:pt>
                <c:pt idx="7">
                  <c:v>64</c:v>
                </c:pt>
                <c:pt idx="8">
                  <c:v>71</c:v>
                </c:pt>
                <c:pt idx="9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4C-407C-B7FD-1BFF2EA57544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Sheet1!$D$5:$D$14</c:f>
              <c:numCache>
                <c:formatCode>General</c:formatCode>
                <c:ptCount val="10"/>
                <c:pt idx="0">
                  <c:v>196</c:v>
                </c:pt>
                <c:pt idx="1">
                  <c:v>26</c:v>
                </c:pt>
                <c:pt idx="2">
                  <c:v>180</c:v>
                </c:pt>
                <c:pt idx="3">
                  <c:v>274</c:v>
                </c:pt>
                <c:pt idx="4">
                  <c:v>58</c:v>
                </c:pt>
                <c:pt idx="5">
                  <c:v>39</c:v>
                </c:pt>
                <c:pt idx="6">
                  <c:v>9</c:v>
                </c:pt>
                <c:pt idx="7">
                  <c:v>58</c:v>
                </c:pt>
                <c:pt idx="8">
                  <c:v>74</c:v>
                </c:pt>
                <c:pt idx="9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4C-407C-B7FD-1BFF2EA575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5205519"/>
        <c:axId val="1375215087"/>
      </c:barChart>
      <c:catAx>
        <c:axId val="1375205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215087"/>
        <c:crosses val="autoZero"/>
        <c:auto val="1"/>
        <c:lblAlgn val="ctr"/>
        <c:lblOffset val="100"/>
        <c:noMultiLvlLbl val="0"/>
      </c:catAx>
      <c:valAx>
        <c:axId val="1375215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520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[booking_by_month_checkin.csv]Sheet1!PivotTable9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Bookings_per_Month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January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Sheet1!$B$5:$B$14</c:f>
              <c:numCache>
                <c:formatCode>General</c:formatCode>
                <c:ptCount val="10"/>
                <c:pt idx="0">
                  <c:v>155</c:v>
                </c:pt>
                <c:pt idx="1">
                  <c:v>38</c:v>
                </c:pt>
                <c:pt idx="2">
                  <c:v>214</c:v>
                </c:pt>
                <c:pt idx="3">
                  <c:v>301</c:v>
                </c:pt>
                <c:pt idx="4">
                  <c:v>33</c:v>
                </c:pt>
                <c:pt idx="5">
                  <c:v>33</c:v>
                </c:pt>
                <c:pt idx="6">
                  <c:v>6</c:v>
                </c:pt>
                <c:pt idx="7">
                  <c:v>44</c:v>
                </c:pt>
                <c:pt idx="8">
                  <c:v>78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EB-4A47-9884-7049BA40BBCD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February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Sheet1!$C$5:$C$14</c:f>
              <c:numCache>
                <c:formatCode>General</c:formatCode>
                <c:ptCount val="10"/>
                <c:pt idx="0">
                  <c:v>132</c:v>
                </c:pt>
                <c:pt idx="1">
                  <c:v>29</c:v>
                </c:pt>
                <c:pt idx="2">
                  <c:v>183</c:v>
                </c:pt>
                <c:pt idx="3">
                  <c:v>261</c:v>
                </c:pt>
                <c:pt idx="4">
                  <c:v>27</c:v>
                </c:pt>
                <c:pt idx="5">
                  <c:v>32</c:v>
                </c:pt>
                <c:pt idx="6">
                  <c:v>6</c:v>
                </c:pt>
                <c:pt idx="7">
                  <c:v>46</c:v>
                </c:pt>
                <c:pt idx="8">
                  <c:v>69</c:v>
                </c:pt>
                <c:pt idx="9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EB-4A47-9884-7049BA40BBCD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March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Sheet1!$A$5:$A$14</c:f>
              <c:strCache>
                <c:ptCount val="10"/>
                <c:pt idx="0">
                  <c:v>Bangalore</c:v>
                </c:pt>
                <c:pt idx="1">
                  <c:v>Chennai</c:v>
                </c:pt>
                <c:pt idx="2">
                  <c:v>Delhi</c:v>
                </c:pt>
                <c:pt idx="3">
                  <c:v>Gurgaon</c:v>
                </c:pt>
                <c:pt idx="4">
                  <c:v>Hyderabad</c:v>
                </c:pt>
                <c:pt idx="5">
                  <c:v>Jaipur</c:v>
                </c:pt>
                <c:pt idx="6">
                  <c:v>Kolkata</c:v>
                </c:pt>
                <c:pt idx="7">
                  <c:v>Mumbai</c:v>
                </c:pt>
                <c:pt idx="8">
                  <c:v>Noida</c:v>
                </c:pt>
                <c:pt idx="9">
                  <c:v>Pune</c:v>
                </c:pt>
              </c:strCache>
            </c:strRef>
          </c:cat>
          <c:val>
            <c:numRef>
              <c:f>Sheet1!$D$5:$D$14</c:f>
              <c:numCache>
                <c:formatCode>General</c:formatCode>
                <c:ptCount val="10"/>
                <c:pt idx="0">
                  <c:v>171</c:v>
                </c:pt>
                <c:pt idx="1">
                  <c:v>26</c:v>
                </c:pt>
                <c:pt idx="2">
                  <c:v>155</c:v>
                </c:pt>
                <c:pt idx="3">
                  <c:v>256</c:v>
                </c:pt>
                <c:pt idx="4">
                  <c:v>47</c:v>
                </c:pt>
                <c:pt idx="5">
                  <c:v>34</c:v>
                </c:pt>
                <c:pt idx="6">
                  <c:v>9</c:v>
                </c:pt>
                <c:pt idx="7">
                  <c:v>48</c:v>
                </c:pt>
                <c:pt idx="8">
                  <c:v>74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EB-4A47-9884-7049BA40BB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289519"/>
        <c:axId val="1473297007"/>
      </c:barChart>
      <c:catAx>
        <c:axId val="147328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297007"/>
        <c:crosses val="autoZero"/>
        <c:auto val="1"/>
        <c:lblAlgn val="ctr"/>
        <c:lblOffset val="100"/>
        <c:noMultiLvlLbl val="0"/>
      </c:catAx>
      <c:valAx>
        <c:axId val="147329700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7328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38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68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07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13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77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396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7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8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08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7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8D64720-7136-4F68-A17A-D633AD7BADD8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EF741E0-52DF-4595-BF6E-7E46F84BD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0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thumbs-up-smiley-face-emoji-happy-4007573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7476-A4E7-3A78-1413-C7CBB20DD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800" y="4836777"/>
            <a:ext cx="9398400" cy="8491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OYO Business Case Study</a:t>
            </a:r>
            <a:endParaRPr lang="en-I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14CB3-18D3-2B4F-C446-0F8F59B49F4E}"/>
              </a:ext>
            </a:extLst>
          </p:cNvPr>
          <p:cNvSpPr txBox="1"/>
          <p:nvPr/>
        </p:nvSpPr>
        <p:spPr>
          <a:xfrm>
            <a:off x="10540753" y="5980610"/>
            <a:ext cx="165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By,</a:t>
            </a:r>
          </a:p>
          <a:p>
            <a:r>
              <a:rPr lang="en-US" dirty="0"/>
              <a:t>Mohamed Jaffar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305F8-7994-1C08-677A-5D506FFE3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418418"/>
            <a:ext cx="8677275" cy="40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34339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Cancellation Rate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7981025" y="3429000"/>
            <a:ext cx="3729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Gurgaon has the highest Cancellation Rate.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Kolkata has the lowest Cancellation Rate.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2362C8-0705-18C3-12E5-11C1DC90C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5656393"/>
              </p:ext>
            </p:extLst>
          </p:nvPr>
        </p:nvGraphicFramePr>
        <p:xfrm>
          <a:off x="552609" y="1798321"/>
          <a:ext cx="7428416" cy="4318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34339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Bookings by Month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9135122" y="4281256"/>
            <a:ext cx="2876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Gurgaon had the highest Bookings in all the 3 months.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Kolkata has the lowest Bookings in all the 3 months.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2D1516B-BE69-0ABC-C820-51A5517DA0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810863"/>
              </p:ext>
            </p:extLst>
          </p:nvPr>
        </p:nvGraphicFramePr>
        <p:xfrm>
          <a:off x="481587" y="1800946"/>
          <a:ext cx="8511493" cy="496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417D70-60B9-2CF2-92AB-488C1C7563D0}"/>
              </a:ext>
            </a:extLst>
          </p:cNvPr>
          <p:cNvSpPr txBox="1"/>
          <p:nvPr/>
        </p:nvSpPr>
        <p:spPr>
          <a:xfrm>
            <a:off x="9330431" y="1936495"/>
            <a:ext cx="2760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only talks about the bookings done in months of Jan, Feb and Mar.</a:t>
            </a:r>
          </a:p>
          <a:p>
            <a:r>
              <a:rPr lang="en-US" dirty="0"/>
              <a:t>It is not specific if Customer checked-in in those months.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65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34339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Bookings by Month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9135122" y="4281256"/>
            <a:ext cx="2876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Gurgaon had the highest Bookings in all the 3 months.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Kolkata has the lowest Bookings in all the 3 months.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17D70-60B9-2CF2-92AB-488C1C7563D0}"/>
              </a:ext>
            </a:extLst>
          </p:cNvPr>
          <p:cNvSpPr txBox="1"/>
          <p:nvPr/>
        </p:nvSpPr>
        <p:spPr>
          <a:xfrm>
            <a:off x="9330431" y="1936495"/>
            <a:ext cx="2760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talks about the bookings done in months of Jan, Feb and Mar with the Check-in date being in those respective months.</a:t>
            </a:r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4EBFE3A-7565-99F1-D3DB-F1A8C9536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6757529"/>
              </p:ext>
            </p:extLst>
          </p:nvPr>
        </p:nvGraphicFramePr>
        <p:xfrm>
          <a:off x="552608" y="1797136"/>
          <a:ext cx="8582513" cy="496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2028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07706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Nature of Bookings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6569477" y="3180738"/>
            <a:ext cx="5415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Nearly 50% of bookings were made on the day of Check-In.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80%+ prior bookings were made within 3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bookings were for one night stay with most for single room occupancy.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few bookings were made in advance (</a:t>
            </a:r>
            <a:r>
              <a:rPr lang="en-US" dirty="0" err="1"/>
              <a:t>eg</a:t>
            </a:r>
            <a:r>
              <a:rPr lang="en-US" dirty="0"/>
              <a:t>: a month prior.)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89466-4453-B3CA-B237-0EB8E9CC5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9" y="2129300"/>
            <a:ext cx="5512267" cy="41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07706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Discounts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2271204" y="2828835"/>
            <a:ext cx="7649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15-18% of discount was offered in all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Average of 17% discount was offered on all 3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did not exist any huge variation in the discount provided in each city or in different months.</a:t>
            </a:r>
          </a:p>
        </p:txBody>
      </p:sp>
    </p:spTree>
    <p:extLst>
      <p:ext uri="{BB962C8B-B14F-4D97-AF65-F5344CB8AC3E}">
        <p14:creationId xmlns:p14="http://schemas.microsoft.com/office/powerpoint/2010/main" val="7416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07706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1717089" y="2828835"/>
            <a:ext cx="87578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Cancellation Rate’s should be reduced in those cities where bookings are more by providing better facilities and good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 booking customers needs to be provided with more discounts which can attract and encourage customers to do advance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Specifically to Mumbai, number of hotels needs to increase as the average room rate is high which can help Oyo to generate more Revenue from Mumbai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attractive discounts needs to be provided with good schemes.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amount of work needs to be done in Kolkata city to generate Revenue from that city.</a:t>
            </a:r>
          </a:p>
        </p:txBody>
      </p:sp>
    </p:spTree>
    <p:extLst>
      <p:ext uri="{BB962C8B-B14F-4D97-AF65-F5344CB8AC3E}">
        <p14:creationId xmlns:p14="http://schemas.microsoft.com/office/powerpoint/2010/main" val="254794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381073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37451-D6BA-ECCF-6CE9-62F470E66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5507" y="2070063"/>
            <a:ext cx="5080986" cy="35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329A-E3E5-D091-1C65-ECBB9CBA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11" y="2871597"/>
            <a:ext cx="3269553" cy="111480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376A5E-C3AE-24B0-24B5-7972500EA351}"/>
              </a:ext>
            </a:extLst>
          </p:cNvPr>
          <p:cNvSpPr/>
          <p:nvPr/>
        </p:nvSpPr>
        <p:spPr>
          <a:xfrm>
            <a:off x="6724643" y="-2381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 Study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80505D-17A9-2A7D-A7C4-1266EC87BA96}"/>
              </a:ext>
            </a:extLst>
          </p:cNvPr>
          <p:cNvSpPr/>
          <p:nvPr/>
        </p:nvSpPr>
        <p:spPr>
          <a:xfrm>
            <a:off x="6724642" y="3445065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 Rates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642337-4C19-C0BC-A9EC-F0A446114CAC}"/>
              </a:ext>
            </a:extLst>
          </p:cNvPr>
          <p:cNvSpPr/>
          <p:nvPr/>
        </p:nvSpPr>
        <p:spPr>
          <a:xfrm>
            <a:off x="6724642" y="4122529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Cancellation Rates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7CDF87-E5C2-6E24-2EF8-C674ED6D7B70}"/>
              </a:ext>
            </a:extLst>
          </p:cNvPr>
          <p:cNvSpPr/>
          <p:nvPr/>
        </p:nvSpPr>
        <p:spPr>
          <a:xfrm>
            <a:off x="6724642" y="6184688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C8DAAA-05DB-1C6A-753B-6E61575094EF}"/>
              </a:ext>
            </a:extLst>
          </p:cNvPr>
          <p:cNvSpPr/>
          <p:nvPr/>
        </p:nvSpPr>
        <p:spPr>
          <a:xfrm>
            <a:off x="6724642" y="685203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AB8E46-6433-A95E-4BC0-0471B639383C}"/>
              </a:ext>
            </a:extLst>
          </p:cNvPr>
          <p:cNvSpPr/>
          <p:nvPr/>
        </p:nvSpPr>
        <p:spPr>
          <a:xfrm>
            <a:off x="6724642" y="1380527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E36800-AAEE-51F4-08CE-9C560878C67D}"/>
              </a:ext>
            </a:extLst>
          </p:cNvPr>
          <p:cNvSpPr/>
          <p:nvPr/>
        </p:nvSpPr>
        <p:spPr>
          <a:xfrm>
            <a:off x="6724642" y="5489363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Revenue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9BC00F-88D4-2808-BB9F-1BE72F62C707}"/>
              </a:ext>
            </a:extLst>
          </p:cNvPr>
          <p:cNvSpPr/>
          <p:nvPr/>
        </p:nvSpPr>
        <p:spPr>
          <a:xfrm>
            <a:off x="6724642" y="2068111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Important Factors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76EB16-E646-D851-32EC-D95BFD6456F4}"/>
              </a:ext>
            </a:extLst>
          </p:cNvPr>
          <p:cNvSpPr/>
          <p:nvPr/>
        </p:nvSpPr>
        <p:spPr>
          <a:xfrm>
            <a:off x="6724642" y="2755695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Analysis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75E4F0-3576-BB23-4A6D-EDA35540F32C}"/>
              </a:ext>
            </a:extLst>
          </p:cNvPr>
          <p:cNvSpPr/>
          <p:nvPr/>
        </p:nvSpPr>
        <p:spPr>
          <a:xfrm>
            <a:off x="6724642" y="4826487"/>
            <a:ext cx="1609725" cy="69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7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36" y="2834640"/>
            <a:ext cx="2950464" cy="1188720"/>
          </a:xfrm>
        </p:spPr>
        <p:txBody>
          <a:bodyPr/>
          <a:lstStyle/>
          <a:p>
            <a:r>
              <a:rPr lang="en-US" dirty="0"/>
              <a:t>Case Study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18E9-8AAA-2FC9-B166-C332B31A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2515391"/>
            <a:ext cx="6086475" cy="1827217"/>
          </a:xfrm>
        </p:spPr>
        <p:txBody>
          <a:bodyPr/>
          <a:lstStyle/>
          <a:p>
            <a:pPr lvl="1"/>
            <a:r>
              <a:rPr lang="en-US" dirty="0"/>
              <a:t>This Case Study consists of 2 Datasets.</a:t>
            </a:r>
          </a:p>
          <a:p>
            <a:pPr lvl="1"/>
            <a:r>
              <a:rPr lang="en-IN" dirty="0"/>
              <a:t>First Dataset consists of the Hotel ID’s with the cities they are located in.</a:t>
            </a:r>
          </a:p>
          <a:p>
            <a:pPr lvl="1"/>
            <a:r>
              <a:rPr lang="en-IN" dirty="0"/>
              <a:t>Second Dataset gives us details about the Hotel Bookings of various customers in various cities.</a:t>
            </a:r>
          </a:p>
        </p:txBody>
      </p:sp>
    </p:spTree>
    <p:extLst>
      <p:ext uri="{BB962C8B-B14F-4D97-AF65-F5344CB8AC3E}">
        <p14:creationId xmlns:p14="http://schemas.microsoft.com/office/powerpoint/2010/main" val="428270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36" y="2834640"/>
            <a:ext cx="2950464" cy="1188720"/>
          </a:xfrm>
        </p:spPr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18E9-8AAA-2FC9-B166-C332B31A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944" y="2888967"/>
            <a:ext cx="4382702" cy="1080065"/>
          </a:xfrm>
        </p:spPr>
        <p:txBody>
          <a:bodyPr/>
          <a:lstStyle/>
          <a:p>
            <a:pPr lvl="1"/>
            <a:r>
              <a:rPr lang="en-US" dirty="0"/>
              <a:t>Analyze bookings in a given time period.</a:t>
            </a:r>
          </a:p>
          <a:p>
            <a:pPr lvl="1"/>
            <a:r>
              <a:rPr lang="en-US" dirty="0"/>
              <a:t>Publish findings based on the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345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37" y="1185699"/>
            <a:ext cx="2950464" cy="1188720"/>
          </a:xfrm>
        </p:spPr>
        <p:txBody>
          <a:bodyPr/>
          <a:lstStyle/>
          <a:p>
            <a:r>
              <a:rPr lang="en-US" dirty="0"/>
              <a:t>Data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18E9-8AAA-2FC9-B166-C332B31A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944" y="2374419"/>
            <a:ext cx="5407820" cy="210916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For Analyzing the data, we first need to figure out the right attributes to be picked and need to find the relevant insights.</a:t>
            </a:r>
          </a:p>
          <a:p>
            <a:pPr lvl="1"/>
            <a:r>
              <a:rPr lang="en-US" dirty="0"/>
              <a:t>In this case study, we have 2 tables, </a:t>
            </a:r>
            <a:r>
              <a:rPr lang="en-US" dirty="0" err="1"/>
              <a:t>oyo_hotels</a:t>
            </a:r>
            <a:r>
              <a:rPr lang="en-US" dirty="0"/>
              <a:t> (consists of details of Hotel Bookings) and </a:t>
            </a:r>
            <a:r>
              <a:rPr lang="en-US" dirty="0" err="1"/>
              <a:t>city_hotels</a:t>
            </a:r>
            <a:r>
              <a:rPr lang="en-US" dirty="0"/>
              <a:t> (consisting of </a:t>
            </a:r>
            <a:r>
              <a:rPr lang="en-US" dirty="0" err="1"/>
              <a:t>hotel_id’s</a:t>
            </a:r>
            <a:r>
              <a:rPr lang="en-US" dirty="0"/>
              <a:t> and respective cities).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7B82B-9388-D958-5684-3F5F42F5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0" y="3275790"/>
            <a:ext cx="4248841" cy="22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034" y="2834639"/>
            <a:ext cx="2950464" cy="1188720"/>
          </a:xfrm>
        </p:spPr>
        <p:txBody>
          <a:bodyPr/>
          <a:lstStyle/>
          <a:p>
            <a:r>
              <a:rPr lang="en-US" dirty="0"/>
              <a:t>Important factors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18E9-8AAA-2FC9-B166-C332B31A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944" y="1465231"/>
            <a:ext cx="5067206" cy="3927537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2000" dirty="0"/>
              <a:t>Factors which can help Optimizing the Business: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Avg. room rates in different cities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No. of hotels in different cities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Cancellation Rate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No. of Bookings in a given period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Discount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No. of nights stayed by Customer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How many days prior bookings are made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188883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034" y="2834639"/>
            <a:ext cx="2950464" cy="1188720"/>
          </a:xfrm>
        </p:spPr>
        <p:txBody>
          <a:bodyPr/>
          <a:lstStyle/>
          <a:p>
            <a:r>
              <a:rPr lang="en-US" dirty="0"/>
              <a:t>Table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18E9-8AAA-2FC9-B166-C332B31A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44" y="2694765"/>
            <a:ext cx="4886231" cy="146846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This Dataset consists of 2 Tables.</a:t>
            </a:r>
          </a:p>
          <a:p>
            <a:pPr lvl="1"/>
            <a:r>
              <a:rPr lang="en-IN" dirty="0"/>
              <a:t>This Dataset is Q1 2017 data.</a:t>
            </a:r>
          </a:p>
          <a:p>
            <a:pPr lvl="1"/>
            <a:r>
              <a:rPr lang="en-IN" dirty="0"/>
              <a:t>It consists of about 357 hotels spread across 10 cities.</a:t>
            </a:r>
          </a:p>
        </p:txBody>
      </p:sp>
    </p:spTree>
    <p:extLst>
      <p:ext uri="{BB962C8B-B14F-4D97-AF65-F5344CB8AC3E}">
        <p14:creationId xmlns:p14="http://schemas.microsoft.com/office/powerpoint/2010/main" val="165213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34339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No. of hotels in different cities</a:t>
            </a:r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C3E9FD2-07CF-EBE0-8EFE-34847C8F4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117244"/>
              </p:ext>
            </p:extLst>
          </p:nvPr>
        </p:nvGraphicFramePr>
        <p:xfrm>
          <a:off x="552609" y="1754506"/>
          <a:ext cx="7315200" cy="460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7248525" y="3317082"/>
            <a:ext cx="4390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Delhi, Bangalore and Gurgaon have the highest number of Hotels.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Kolkata, Jaipur and Pune have the least number of Hotels.</a:t>
            </a:r>
          </a:p>
        </p:txBody>
      </p:sp>
    </p:spTree>
    <p:extLst>
      <p:ext uri="{BB962C8B-B14F-4D97-AF65-F5344CB8AC3E}">
        <p14:creationId xmlns:p14="http://schemas.microsoft.com/office/powerpoint/2010/main" val="301298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874B-7C4D-30BA-D9B8-0B13D5C6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09" y="434339"/>
            <a:ext cx="11248866" cy="1188720"/>
          </a:xfrm>
        </p:spPr>
        <p:txBody>
          <a:bodyPr>
            <a:normAutofit/>
          </a:bodyPr>
          <a:lstStyle/>
          <a:p>
            <a:r>
              <a:rPr lang="en-US" dirty="0"/>
              <a:t>Avg. room rates in Cities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50A8F-92CC-C067-FF7B-68A5BCB4646D}"/>
              </a:ext>
            </a:extLst>
          </p:cNvPr>
          <p:cNvSpPr txBox="1"/>
          <p:nvPr/>
        </p:nvSpPr>
        <p:spPr>
          <a:xfrm>
            <a:off x="7981025" y="3429000"/>
            <a:ext cx="3729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Mumbai has the Highest Average Room Price meaning it to be the costliest city to book a room.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Gurgaon has the Lowest Average Room Price meaning it to be the cheapest city to book a room.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A4BF8CE-AAAC-8669-80BA-647322986926}"/>
              </a:ext>
            </a:extLst>
          </p:cNvPr>
          <p:cNvGraphicFramePr>
            <a:graphicFrameLocks/>
          </p:cNvGraphicFramePr>
          <p:nvPr/>
        </p:nvGraphicFramePr>
        <p:xfrm>
          <a:off x="552609" y="2135506"/>
          <a:ext cx="7170420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40302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</TotalTime>
  <Words>636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Wingdings</vt:lpstr>
      <vt:lpstr>Parcel</vt:lpstr>
      <vt:lpstr>OYO Business Case Study</vt:lpstr>
      <vt:lpstr>Contents</vt:lpstr>
      <vt:lpstr>Case Study</vt:lpstr>
      <vt:lpstr>Objectives</vt:lpstr>
      <vt:lpstr>Data analysis</vt:lpstr>
      <vt:lpstr>Important factors</vt:lpstr>
      <vt:lpstr>Table Analysis</vt:lpstr>
      <vt:lpstr>No. of hotels in different cities</vt:lpstr>
      <vt:lpstr>Avg. room rates in Cities</vt:lpstr>
      <vt:lpstr>Cancellation Rate</vt:lpstr>
      <vt:lpstr>Bookings by Month</vt:lpstr>
      <vt:lpstr>Bookings by Month</vt:lpstr>
      <vt:lpstr>Nature of Bookings</vt:lpstr>
      <vt:lpstr>Discounts</vt:lpstr>
      <vt:lpstr>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OYO Business Case Study</dc:title>
  <dc:creator>Mohamed Jaffar</dc:creator>
  <cp:lastModifiedBy>Mohamed Jaffar</cp:lastModifiedBy>
  <cp:revision>49</cp:revision>
  <dcterms:created xsi:type="dcterms:W3CDTF">2022-12-20T13:24:02Z</dcterms:created>
  <dcterms:modified xsi:type="dcterms:W3CDTF">2022-12-23T12:38:11Z</dcterms:modified>
</cp:coreProperties>
</file>